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8"/>
  </p:notesMasterIdLst>
  <p:sldIdLst>
    <p:sldId id="257" r:id="rId2"/>
    <p:sldId id="258" r:id="rId3"/>
    <p:sldId id="259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599" autoAdjust="0"/>
  </p:normalViewPr>
  <p:slideViewPr>
    <p:cSldViewPr snapToGrid="0" snapToObjects="1">
      <p:cViewPr varScale="1">
        <p:scale>
          <a:sx n="91" d="100"/>
          <a:sy n="91" d="100"/>
        </p:scale>
        <p:origin x="96" y="7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E4DC5-7290-4065-8946-D1D9BA19ACE8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E393-7F65-49F2-AA05-8FBC0F2DD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BD6118-4016-6F46-992F-038A8B9AE2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9848" y="6130572"/>
            <a:ext cx="2819400" cy="673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BD5C47-D344-574C-9422-77F8836B51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05515" y="6212534"/>
            <a:ext cx="1409700" cy="495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27DE20-5330-6F48-9071-3D376AFD65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4778" y="6130572"/>
            <a:ext cx="2819400" cy="673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FA0D62-B65D-0844-BB83-492F944072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3557" y="6212534"/>
            <a:ext cx="1409700" cy="495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F8FF-2B3A-4146-82BD-1448773F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Financial Solutions Group and UK Business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7561B-EA16-8141-9801-FE155452B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Institute of Independent Business (IIB) formed 1984</a:t>
            </a:r>
          </a:p>
          <a:p>
            <a:pPr marL="0" indent="0">
              <a:buNone/>
            </a:pPr>
            <a:r>
              <a:rPr lang="en-US" dirty="0"/>
              <a:t>IIB Business Advisors informal network 2002</a:t>
            </a:r>
          </a:p>
          <a:p>
            <a:pPr marL="0" indent="0">
              <a:buNone/>
            </a:pPr>
            <a:r>
              <a:rPr lang="en-US" dirty="0"/>
              <a:t>UK Business Advisors incorporated 2004 – 85 members</a:t>
            </a:r>
          </a:p>
          <a:p>
            <a:pPr marL="0" indent="0">
              <a:buNone/>
            </a:pPr>
            <a:r>
              <a:rPr lang="en-US" dirty="0"/>
              <a:t>Two specialist groups created Turnaround Group (TGBA) and Financial Solutions Group (FSBA) covering most of the UK </a:t>
            </a:r>
          </a:p>
          <a:p>
            <a:pPr marL="0" indent="0">
              <a:buNone/>
            </a:pPr>
            <a:r>
              <a:rPr lang="en-US" dirty="0"/>
              <a:t>Specialist groups merged 2018 and now operate as FSBA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2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3C71-BA79-944E-9087-46B0924A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of FSBA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E78AC-FAD3-0E49-924C-4127718D7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Background of typical member</a:t>
            </a:r>
          </a:p>
          <a:p>
            <a:r>
              <a:rPr lang="en-US" dirty="0"/>
              <a:t>Have run a reasonably sized SME or has been a senior director in large business</a:t>
            </a:r>
          </a:p>
          <a:p>
            <a:r>
              <a:rPr lang="en-US" dirty="0"/>
              <a:t>In depth experience of business </a:t>
            </a:r>
          </a:p>
          <a:p>
            <a:r>
              <a:rPr lang="en-US" dirty="0"/>
              <a:t>Already established as business advisor</a:t>
            </a:r>
          </a:p>
          <a:p>
            <a:r>
              <a:rPr lang="en-US" dirty="0"/>
              <a:t>Probably would have had experience of turnarounds</a:t>
            </a:r>
          </a:p>
          <a:p>
            <a:r>
              <a:rPr lang="en-US" dirty="0"/>
              <a:t>Often may be or have been an Accountant, finance director or finance broker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7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8DE9-0EB3-A442-BAD1-C4629A1F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services do FSBA provide?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675AE-1DF1-1145-9B87-A8D23CBFE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Financial Management </a:t>
            </a:r>
          </a:p>
          <a:p>
            <a:r>
              <a:rPr lang="en-US" dirty="0"/>
              <a:t>Cost reduction strategies </a:t>
            </a:r>
          </a:p>
          <a:p>
            <a:r>
              <a:rPr lang="en-US" dirty="0"/>
              <a:t>Credit management controls</a:t>
            </a:r>
          </a:p>
          <a:p>
            <a:r>
              <a:rPr lang="en-US" dirty="0"/>
              <a:t>Business planning and cashflow forecasting</a:t>
            </a:r>
          </a:p>
          <a:p>
            <a:r>
              <a:rPr lang="en-US" dirty="0"/>
              <a:t>Exit strategies</a:t>
            </a:r>
          </a:p>
          <a:p>
            <a:r>
              <a:rPr lang="en-US" dirty="0"/>
              <a:t>Financial restructuring</a:t>
            </a:r>
          </a:p>
          <a:p>
            <a:r>
              <a:rPr lang="en-US" dirty="0"/>
              <a:t>Turnaround 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n-US" sz="2200" dirty="0"/>
              <a:t>Access to specialist debt and equity providers</a:t>
            </a:r>
          </a:p>
          <a:p>
            <a:r>
              <a:rPr lang="en-US" dirty="0">
                <a:solidFill>
                  <a:srgbClr val="FF0000"/>
                </a:solidFill>
              </a:rPr>
              <a:t>Company sales-</a:t>
            </a:r>
          </a:p>
          <a:p>
            <a:r>
              <a:rPr lang="en-US" dirty="0">
                <a:solidFill>
                  <a:srgbClr val="FF0000"/>
                </a:solidFill>
              </a:rPr>
              <a:t>Mergers and acquisitions</a:t>
            </a:r>
          </a:p>
          <a:p>
            <a:r>
              <a:rPr lang="en-US" dirty="0">
                <a:solidFill>
                  <a:srgbClr val="FF0000"/>
                </a:solidFill>
              </a:rPr>
              <a:t>Grants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5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58807-FD5D-014F-B970-93C12589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FSBA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55E52-D133-0843-8F6D-0E8C0E38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Improve cash flow, improve cash flow ,improve cash flow </a:t>
            </a:r>
          </a:p>
          <a:p>
            <a:r>
              <a:rPr lang="en-US" dirty="0"/>
              <a:t>Look to increase margins and profitability</a:t>
            </a:r>
          </a:p>
          <a:p>
            <a:r>
              <a:rPr lang="en-US" dirty="0"/>
              <a:t>Find ways to </a:t>
            </a:r>
            <a:r>
              <a:rPr lang="en-US" dirty="0" err="1"/>
              <a:t>minimise</a:t>
            </a:r>
            <a:r>
              <a:rPr lang="en-US" dirty="0"/>
              <a:t> overheads and third party costs</a:t>
            </a:r>
          </a:p>
          <a:p>
            <a:r>
              <a:rPr lang="en-US" dirty="0"/>
              <a:t>Refinance existing assets</a:t>
            </a:r>
          </a:p>
          <a:p>
            <a:r>
              <a:rPr lang="en-US" dirty="0"/>
              <a:t>Consolidate existing borrowing </a:t>
            </a:r>
          </a:p>
          <a:p>
            <a:r>
              <a:rPr lang="en-US" dirty="0"/>
              <a:t>Look for fast access to the most affordable funding options </a:t>
            </a:r>
          </a:p>
          <a:p>
            <a:r>
              <a:rPr lang="en-US" dirty="0"/>
              <a:t>Secure jobs and </a:t>
            </a:r>
            <a:r>
              <a:rPr lang="en-US" dirty="0" err="1"/>
              <a:t>minimise</a:t>
            </a:r>
            <a:r>
              <a:rPr lang="en-US" dirty="0"/>
              <a:t> the impact on staff morale</a:t>
            </a:r>
          </a:p>
          <a:p>
            <a:r>
              <a:rPr lang="en-US" dirty="0" err="1"/>
              <a:t>Maximise</a:t>
            </a:r>
            <a:r>
              <a:rPr lang="en-US" dirty="0"/>
              <a:t> </a:t>
            </a:r>
            <a:r>
              <a:rPr lang="en-US" dirty="0" err="1"/>
              <a:t>utlilisation</a:t>
            </a:r>
            <a:r>
              <a:rPr lang="en-US" dirty="0"/>
              <a:t> and efficiencies in the workplace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… ALWAYS look for the quick wins to achieve maximum stability</a:t>
            </a:r>
          </a:p>
        </p:txBody>
      </p:sp>
    </p:spTree>
    <p:extLst>
      <p:ext uri="{BB962C8B-B14F-4D97-AF65-F5344CB8AC3E}">
        <p14:creationId xmlns:p14="http://schemas.microsoft.com/office/powerpoint/2010/main" val="92051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75C3-D9E3-7E40-B2B0-CA35E9C7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FSBA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B4D04-9020-D648-B856-54EF1A716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Company profile: </a:t>
            </a:r>
            <a:r>
              <a:rPr lang="en-US" dirty="0"/>
              <a:t>Turnover £750k </a:t>
            </a:r>
          </a:p>
          <a:p>
            <a:pPr marL="0" indent="0">
              <a:buNone/>
            </a:pPr>
            <a:r>
              <a:rPr lang="en-US" b="1" dirty="0"/>
              <a:t>Sector:</a:t>
            </a:r>
            <a:r>
              <a:rPr lang="en-US" dirty="0"/>
              <a:t> Security services firm</a:t>
            </a:r>
          </a:p>
          <a:p>
            <a:pPr marL="0" indent="0">
              <a:buNone/>
            </a:pPr>
            <a:r>
              <a:rPr lang="en-US" b="1" dirty="0"/>
              <a:t>Problem:</a:t>
            </a:r>
            <a:r>
              <a:rPr lang="en-US" dirty="0"/>
              <a:t> Just lost £100k</a:t>
            </a:r>
          </a:p>
          <a:p>
            <a:pPr marL="0" indent="0">
              <a:buNone/>
            </a:pPr>
            <a:r>
              <a:rPr lang="en-US" b="1" dirty="0"/>
              <a:t>FSBA member solution</a:t>
            </a:r>
            <a:r>
              <a:rPr lang="en-US" dirty="0"/>
              <a:t>: Brought in short term capital funding, streamlined operations, reduced business costs and closed unprofitable lines with no loss of jobs. </a:t>
            </a:r>
          </a:p>
          <a:p>
            <a:pPr marL="0" indent="0">
              <a:buNone/>
            </a:pPr>
            <a:r>
              <a:rPr lang="en-US" b="1" dirty="0"/>
              <a:t>Result: </a:t>
            </a:r>
            <a:r>
              <a:rPr lang="en-US" dirty="0" err="1"/>
              <a:t>Stabilised</a:t>
            </a:r>
            <a:r>
              <a:rPr lang="en-US" dirty="0"/>
              <a:t> business in 3 months, achieving £75k profit within 12 months and sales growth.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5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FSBA in Action (</a:t>
            </a:r>
            <a:r>
              <a:rPr lang="en-GB" dirty="0" err="1"/>
              <a:t>cont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Manufacturing company</a:t>
            </a:r>
          </a:p>
          <a:p>
            <a:r>
              <a:rPr lang="en-GB" dirty="0"/>
              <a:t>Turnover 8m </a:t>
            </a:r>
          </a:p>
          <a:p>
            <a:r>
              <a:rPr lang="en-GB" dirty="0"/>
              <a:t>Years of </a:t>
            </a:r>
            <a:r>
              <a:rPr lang="en-GB" dirty="0" err="1"/>
              <a:t>ongoing</a:t>
            </a:r>
            <a:r>
              <a:rPr lang="en-GB" dirty="0"/>
              <a:t> losses (Millions)  all funded by external shareholders </a:t>
            </a:r>
          </a:p>
          <a:p>
            <a:r>
              <a:rPr lang="en-GB" dirty="0"/>
              <a:t>Locked in to fixed price contract with largest customer </a:t>
            </a:r>
          </a:p>
          <a:p>
            <a:r>
              <a:rPr lang="en-GB" dirty="0"/>
              <a:t>FSBA called in by shareholders to review </a:t>
            </a:r>
          </a:p>
          <a:p>
            <a:r>
              <a:rPr lang="en-GB" b="1" dirty="0"/>
              <a:t>FSBA Member solution </a:t>
            </a:r>
          </a:p>
          <a:p>
            <a:pPr marL="0" indent="0">
              <a:buNone/>
            </a:pPr>
            <a:r>
              <a:rPr lang="en-GB" dirty="0"/>
              <a:t>    Identified-poor key senior management </a:t>
            </a:r>
          </a:p>
          <a:p>
            <a:r>
              <a:rPr lang="en-GB" dirty="0"/>
              <a:t>Restructured board</a:t>
            </a:r>
            <a:r>
              <a:rPr lang="en-US" dirty="0"/>
              <a:t>,introduced tight control and forecasting of cash ,refinanced some assets ,made significant cost savings on overheads -------</a:t>
            </a:r>
            <a:r>
              <a:rPr lang="en-US"/>
              <a:t>all of which </a:t>
            </a:r>
            <a:r>
              <a:rPr lang="en-US" dirty="0"/>
              <a:t>meant remaining senior management could focus on what they were good at-including renegotiating fixed price deal </a:t>
            </a:r>
          </a:p>
          <a:p>
            <a:r>
              <a:rPr lang="en-GB" dirty="0"/>
              <a:t>Now operating at break even and will make a significant profit in 2019</a:t>
            </a:r>
          </a:p>
        </p:txBody>
      </p:sp>
    </p:spTree>
    <p:extLst>
      <p:ext uri="{BB962C8B-B14F-4D97-AF65-F5344CB8AC3E}">
        <p14:creationId xmlns:p14="http://schemas.microsoft.com/office/powerpoint/2010/main" val="340417379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159</TotalTime>
  <Words>392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 2</vt:lpstr>
      <vt:lpstr>Frame</vt:lpstr>
      <vt:lpstr>Brief history of Financial Solutions Group and UK Business Advisors</vt:lpstr>
      <vt:lpstr>Experience of FSBA members</vt:lpstr>
      <vt:lpstr>What services do FSBA provide?</vt:lpstr>
      <vt:lpstr>The FSBA approach</vt:lpstr>
      <vt:lpstr>FSBA in action</vt:lpstr>
      <vt:lpstr>FSBA in Action (cont)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Quantuma Presentation 27/09/18</dc:title>
  <dc:creator>Richard Olsen</dc:creator>
  <cp:lastModifiedBy>Bob Lewis-Basson</cp:lastModifiedBy>
  <cp:revision>25</cp:revision>
  <dcterms:created xsi:type="dcterms:W3CDTF">2018-09-27T13:49:25Z</dcterms:created>
  <dcterms:modified xsi:type="dcterms:W3CDTF">2018-11-26T13:42:40Z</dcterms:modified>
</cp:coreProperties>
</file>